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4"/>
  </p:notesMasterIdLst>
  <p:handoutMasterIdLst>
    <p:handoutMasterId r:id="rId15"/>
  </p:handoutMasterIdLst>
  <p:sldIdLst>
    <p:sldId id="267" r:id="rId5"/>
    <p:sldId id="278" r:id="rId6"/>
    <p:sldId id="285" r:id="rId7"/>
    <p:sldId id="280" r:id="rId8"/>
    <p:sldId id="286" r:id="rId9"/>
    <p:sldId id="288" r:id="rId10"/>
    <p:sldId id="272" r:id="rId11"/>
    <p:sldId id="273" r:id="rId12"/>
    <p:sldId id="287"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599" autoAdjust="0"/>
  </p:normalViewPr>
  <p:slideViewPr>
    <p:cSldViewPr>
      <p:cViewPr varScale="1">
        <p:scale>
          <a:sx n="91" d="100"/>
          <a:sy n="91" d="100"/>
        </p:scale>
        <p:origin x="126" y="8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6/4/2018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6/4/2018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6/4/2018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6/4/2018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6/4/2018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6/4/2018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6/4/2018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6/4/2018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6/4/2018</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6/4/2018</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6/4/2018</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6/4/2018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6/4/2018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6/4/2018</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Summer Reading</a:t>
            </a:r>
            <a:endParaRPr lang="en-US" dirty="0"/>
          </a:p>
        </p:txBody>
      </p:sp>
      <p:sp>
        <p:nvSpPr>
          <p:cNvPr id="3" name="Subtitle 2"/>
          <p:cNvSpPr>
            <a:spLocks noGrp="1"/>
          </p:cNvSpPr>
          <p:nvPr>
            <p:ph type="subTitle" idx="1"/>
          </p:nvPr>
        </p:nvSpPr>
        <p:spPr/>
        <p:txBody>
          <a:bodyPr>
            <a:normAutofit/>
          </a:bodyPr>
          <a:lstStyle/>
          <a:p>
            <a:r>
              <a:rPr lang="en-US" sz="4800" dirty="0" smtClean="0"/>
              <a:t>2018</a:t>
            </a:r>
            <a:endParaRPr lang="en-US" sz="4800"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Directions:</a:t>
            </a:r>
            <a:endParaRPr lang="en-US" dirty="0"/>
          </a:p>
        </p:txBody>
      </p:sp>
      <p:sp>
        <p:nvSpPr>
          <p:cNvPr id="14" name="Content Placeholder 13"/>
          <p:cNvSpPr>
            <a:spLocks noGrp="1"/>
          </p:cNvSpPr>
          <p:nvPr>
            <p:ph idx="1"/>
          </p:nvPr>
        </p:nvSpPr>
        <p:spPr/>
        <p:txBody>
          <a:bodyPr/>
          <a:lstStyle/>
          <a:p>
            <a:r>
              <a:rPr lang="en-US" dirty="0" smtClean="0"/>
              <a:t>Please select one </a:t>
            </a:r>
            <a:r>
              <a:rPr lang="en-US" b="1" dirty="0" smtClean="0"/>
              <a:t>pair </a:t>
            </a:r>
            <a:r>
              <a:rPr lang="en-US" dirty="0" smtClean="0"/>
              <a:t>of books to read</a:t>
            </a:r>
          </a:p>
          <a:p>
            <a:pPr marL="0" indent="0">
              <a:buNone/>
            </a:pPr>
            <a:r>
              <a:rPr lang="en-US" dirty="0" smtClean="0"/>
              <a:t>The books are paired by genre</a:t>
            </a:r>
          </a:p>
          <a:p>
            <a:pPr marL="0" indent="0">
              <a:buNone/>
            </a:pPr>
            <a:r>
              <a:rPr lang="en-US" i="1" dirty="0" smtClean="0"/>
              <a:t>Night</a:t>
            </a:r>
            <a:r>
              <a:rPr lang="en-US" dirty="0" smtClean="0"/>
              <a:t> by Ellie Wiesel </a:t>
            </a:r>
            <a:r>
              <a:rPr lang="en-US" b="1" dirty="0" smtClean="0"/>
              <a:t>&amp;</a:t>
            </a:r>
            <a:r>
              <a:rPr lang="en-US" dirty="0" smtClean="0"/>
              <a:t> </a:t>
            </a:r>
            <a:r>
              <a:rPr lang="en-US" i="1" dirty="0" smtClean="0"/>
              <a:t>Unbroken</a:t>
            </a:r>
            <a:r>
              <a:rPr lang="en-US" dirty="0" smtClean="0"/>
              <a:t> by Laura Hillenbrand</a:t>
            </a:r>
          </a:p>
          <a:p>
            <a:pPr marL="0" indent="0">
              <a:buNone/>
            </a:pPr>
            <a:r>
              <a:rPr lang="en-US" i="1" dirty="0" smtClean="0"/>
              <a:t>The Curious Incident of the Dog in the Nighttime </a:t>
            </a:r>
            <a:r>
              <a:rPr lang="en-US" dirty="0" smtClean="0"/>
              <a:t>by Mark Haddon</a:t>
            </a:r>
            <a:br>
              <a:rPr lang="en-US" dirty="0" smtClean="0"/>
            </a:br>
            <a:r>
              <a:rPr lang="en-US" b="1" dirty="0" smtClean="0"/>
              <a:t>&amp; </a:t>
            </a:r>
            <a:r>
              <a:rPr lang="en-US" i="1" dirty="0" smtClean="0"/>
              <a:t>The Hound of the Baskervilles </a:t>
            </a:r>
            <a:r>
              <a:rPr lang="en-US" dirty="0" smtClean="0"/>
              <a:t>by Sir Arthur Conan Doyle</a:t>
            </a:r>
          </a:p>
          <a:p>
            <a:pPr marL="0" indent="0">
              <a:buNone/>
            </a:pPr>
            <a:r>
              <a:rPr lang="en-US" i="1" dirty="0" smtClean="0"/>
              <a:t>The Golden Compass </a:t>
            </a:r>
            <a:r>
              <a:rPr lang="en-US" dirty="0" smtClean="0"/>
              <a:t>by Philip Pullman </a:t>
            </a:r>
            <a:r>
              <a:rPr lang="en-US" b="1" dirty="0" smtClean="0"/>
              <a:t>&amp;</a:t>
            </a:r>
            <a:r>
              <a:rPr lang="en-US" dirty="0" smtClean="0"/>
              <a:t> </a:t>
            </a:r>
            <a:r>
              <a:rPr lang="en-US" i="1" dirty="0" smtClean="0"/>
              <a:t>The Lion, the Witch</a:t>
            </a:r>
            <a:r>
              <a:rPr lang="en-US" dirty="0" smtClean="0"/>
              <a:t>, and the </a:t>
            </a:r>
            <a:r>
              <a:rPr lang="en-US" i="1" dirty="0" smtClean="0"/>
              <a:t>Wardrobe</a:t>
            </a:r>
            <a:r>
              <a:rPr lang="en-US" dirty="0" smtClean="0"/>
              <a:t> by C.S. Lewis</a:t>
            </a:r>
          </a:p>
          <a:p>
            <a:pPr marL="0" indent="0">
              <a:buNone/>
            </a:pPr>
            <a:r>
              <a:rPr lang="en-US" i="1" dirty="0" smtClean="0"/>
              <a:t>The Road </a:t>
            </a:r>
            <a:r>
              <a:rPr lang="en-US" dirty="0" smtClean="0"/>
              <a:t>by Cormac McCarthy </a:t>
            </a:r>
            <a:r>
              <a:rPr lang="en-US" b="1" dirty="0" smtClean="0"/>
              <a:t>&amp;</a:t>
            </a:r>
            <a:r>
              <a:rPr lang="en-US" dirty="0" smtClean="0"/>
              <a:t> </a:t>
            </a:r>
            <a:r>
              <a:rPr lang="en-US" i="1" dirty="0" smtClean="0"/>
              <a:t>The Girl with all the Gifts</a:t>
            </a:r>
            <a:r>
              <a:rPr lang="en-US" dirty="0" smtClean="0"/>
              <a:t> by M.R. Carey</a:t>
            </a:r>
            <a:endParaRPr lang="en-US"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8812" y="1447800"/>
            <a:ext cx="6092825" cy="3046988"/>
          </a:xfrm>
          <a:prstGeom prst="rect">
            <a:avLst/>
          </a:prstGeom>
        </p:spPr>
        <p:txBody>
          <a:bodyPr>
            <a:spAutoFit/>
          </a:bodyPr>
          <a:lstStyle/>
          <a:p>
            <a:pPr algn="ctr"/>
            <a:r>
              <a:rPr lang="en-US" sz="4800" dirty="0"/>
              <a:t>Use the bookmarks provided</a:t>
            </a:r>
          </a:p>
          <a:p>
            <a:pPr algn="ctr"/>
            <a:r>
              <a:rPr lang="en-US" sz="4800" dirty="0"/>
              <a:t>to complete your assignment</a:t>
            </a:r>
          </a:p>
        </p:txBody>
      </p:sp>
    </p:spTree>
    <p:extLst>
      <p:ext uri="{BB962C8B-B14F-4D97-AF65-F5344CB8AC3E}">
        <p14:creationId xmlns:p14="http://schemas.microsoft.com/office/powerpoint/2010/main" val="288358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8882" y="1600200"/>
            <a:ext cx="9751059" cy="4470400"/>
          </a:xfrm>
        </p:spPr>
        <p:txBody>
          <a:bodyPr>
            <a:noAutofit/>
          </a:bodyPr>
          <a:lstStyle/>
          <a:p>
            <a:r>
              <a:rPr lang="en-US" sz="3600" dirty="0" smtClean="0"/>
              <a:t>A type or category of literature or film marked by certain features or conventions. The three broadest categories include poetry, drama, and fiction.  These general genres are often subdivided into more specific genres and subgenres. For instance, precise examples of genres might include murder mysteries, westerns, sonnets, lyric poetry, tragedies, epics, etc.</a:t>
            </a:r>
            <a:endParaRPr lang="en-US" sz="3600" dirty="0"/>
          </a:p>
        </p:txBody>
      </p:sp>
      <p:sp>
        <p:nvSpPr>
          <p:cNvPr id="5" name="Title 4"/>
          <p:cNvSpPr>
            <a:spLocks noGrp="1"/>
          </p:cNvSpPr>
          <p:nvPr>
            <p:ph type="title"/>
          </p:nvPr>
        </p:nvSpPr>
        <p:spPr/>
        <p:txBody>
          <a:bodyPr>
            <a:normAutofit/>
          </a:bodyPr>
          <a:lstStyle/>
          <a:p>
            <a:r>
              <a:rPr lang="en-US" sz="5400" dirty="0" smtClean="0"/>
              <a:t>Genre</a:t>
            </a:r>
            <a:endParaRPr lang="en-US" sz="5400" dirty="0"/>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6412" y="685800"/>
            <a:ext cx="6092825" cy="4678204"/>
          </a:xfrm>
          <a:prstGeom prst="rect">
            <a:avLst/>
          </a:prstGeom>
        </p:spPr>
        <p:txBody>
          <a:bodyPr>
            <a:spAutoFit/>
          </a:bodyPr>
          <a:lstStyle/>
          <a:p>
            <a:endParaRPr lang="en-US" dirty="0" smtClean="0"/>
          </a:p>
          <a:p>
            <a:r>
              <a:rPr lang="en-US" sz="4000" dirty="0" smtClean="0"/>
              <a:t>Nonfiction:</a:t>
            </a:r>
            <a:endParaRPr lang="en-US" sz="4000" dirty="0"/>
          </a:p>
          <a:p>
            <a:r>
              <a:rPr lang="en-US" sz="2000" i="1" dirty="0" smtClean="0"/>
              <a:t>Unbroken </a:t>
            </a:r>
            <a:r>
              <a:rPr lang="en-US" sz="2000" dirty="0"/>
              <a:t>and </a:t>
            </a:r>
            <a:r>
              <a:rPr lang="en-US" sz="2000" i="1" dirty="0"/>
              <a:t>Night</a:t>
            </a:r>
          </a:p>
          <a:p>
            <a:r>
              <a:rPr lang="en-US" sz="2000" dirty="0"/>
              <a:t>Shaped by significant people and events in the writer’s character’s life and how these events/people affected the writer/character.</a:t>
            </a:r>
          </a:p>
          <a:p>
            <a:r>
              <a:rPr lang="en-US" sz="2000" dirty="0"/>
              <a:t>Adds human elements to historical facts/eras</a:t>
            </a:r>
          </a:p>
          <a:p>
            <a:r>
              <a:rPr lang="en-US" sz="2000" dirty="0"/>
              <a:t>Subgenres include autobiographies, biographies and memoirs.</a:t>
            </a:r>
          </a:p>
          <a:p>
            <a:r>
              <a:rPr lang="en-US" sz="2000" dirty="0"/>
              <a:t>Autobiography: a writer’s account of his/her life told in first person POV</a:t>
            </a:r>
          </a:p>
          <a:p>
            <a:r>
              <a:rPr lang="en-US" sz="2000" dirty="0"/>
              <a:t>Biography: an account of a person’s life written by another person based on research</a:t>
            </a:r>
          </a:p>
          <a:p>
            <a:r>
              <a:rPr lang="en-US" sz="2000" dirty="0"/>
              <a:t>Memoir: a memory rendered in literature</a:t>
            </a:r>
          </a:p>
        </p:txBody>
      </p:sp>
    </p:spTree>
    <p:extLst>
      <p:ext uri="{BB962C8B-B14F-4D97-AF65-F5344CB8AC3E}">
        <p14:creationId xmlns:p14="http://schemas.microsoft.com/office/powerpoint/2010/main" val="14926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2612" y="1676400"/>
            <a:ext cx="6092825" cy="5262979"/>
          </a:xfrm>
          <a:prstGeom prst="rect">
            <a:avLst/>
          </a:prstGeom>
        </p:spPr>
        <p:txBody>
          <a:bodyPr>
            <a:spAutoFit/>
          </a:bodyPr>
          <a:lstStyle/>
          <a:p>
            <a:r>
              <a:rPr lang="en-US" sz="2800" dirty="0"/>
              <a:t>Mystery:</a:t>
            </a:r>
            <a:br>
              <a:rPr lang="en-US" sz="2800" dirty="0"/>
            </a:br>
            <a:r>
              <a:rPr lang="en-US" sz="2800" i="1" dirty="0"/>
              <a:t>The Curious Incident of the Dog in the Night- time </a:t>
            </a:r>
            <a:r>
              <a:rPr lang="en-US" sz="2800" dirty="0"/>
              <a:t>&amp; </a:t>
            </a:r>
            <a:r>
              <a:rPr lang="en-US" sz="2800" i="1" dirty="0"/>
              <a:t>The Hound of the Baskervilles</a:t>
            </a:r>
            <a:r>
              <a:rPr lang="en-US" sz="2800" dirty="0"/>
              <a:t/>
            </a:r>
            <a:br>
              <a:rPr lang="en-US" sz="2800" dirty="0"/>
            </a:br>
            <a:r>
              <a:rPr lang="en-US" sz="2800" dirty="0"/>
              <a:t/>
            </a:r>
            <a:br>
              <a:rPr lang="en-US" sz="2800" dirty="0"/>
            </a:br>
            <a:r>
              <a:rPr lang="en-US" sz="2800" dirty="0"/>
              <a:t>Strangeness or something unknown</a:t>
            </a:r>
            <a:br>
              <a:rPr lang="en-US" sz="2800" dirty="0"/>
            </a:br>
            <a:r>
              <a:rPr lang="en-US" sz="2800" dirty="0"/>
              <a:t>Solving a puzzling situation, event, or a crime</a:t>
            </a:r>
            <a:br>
              <a:rPr lang="en-US" sz="2800" dirty="0"/>
            </a:br>
            <a:r>
              <a:rPr lang="en-US" sz="2800" dirty="0"/>
              <a:t>Centers on someone investing something or searching for secret information</a:t>
            </a:r>
            <a:br>
              <a:rPr lang="en-US" sz="2800" dirty="0"/>
            </a:br>
            <a:endParaRPr lang="en-US" sz="2800" dirty="0"/>
          </a:p>
        </p:txBody>
      </p:sp>
    </p:spTree>
    <p:extLst>
      <p:ext uri="{BB962C8B-B14F-4D97-AF65-F5344CB8AC3E}">
        <p14:creationId xmlns:p14="http://schemas.microsoft.com/office/powerpoint/2010/main" val="247193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762000"/>
            <a:ext cx="10210800" cy="5410200"/>
          </a:xfrm>
        </p:spPr>
        <p:txBody>
          <a:bodyPr>
            <a:normAutofit/>
          </a:bodyPr>
          <a:lstStyle/>
          <a:p>
            <a:r>
              <a:rPr lang="en-US" sz="4000" dirty="0" smtClean="0"/>
              <a:t>Fantasy</a:t>
            </a:r>
            <a:r>
              <a:rPr lang="en-US" dirty="0" smtClean="0"/>
              <a:t/>
            </a:r>
            <a:br>
              <a:rPr lang="en-US" dirty="0" smtClean="0"/>
            </a:br>
            <a:r>
              <a:rPr lang="en-US" i="1" dirty="0" smtClean="0"/>
              <a:t>The Golden Compass </a:t>
            </a:r>
            <a:r>
              <a:rPr lang="en-US" dirty="0" smtClean="0"/>
              <a:t>&amp; </a:t>
            </a:r>
            <a:r>
              <a:rPr lang="en-US" sz="3600" i="1" dirty="0" smtClean="0"/>
              <a:t>The Lion, the Witch, and the Wardrobe</a:t>
            </a:r>
            <a:br>
              <a:rPr lang="en-US" sz="3600" i="1" dirty="0" smtClean="0"/>
            </a:br>
            <a:r>
              <a:rPr lang="en-US" sz="3600" i="1" dirty="0"/>
              <a:t/>
            </a:r>
            <a:br>
              <a:rPr lang="en-US" sz="3600" i="1" dirty="0"/>
            </a:br>
            <a:r>
              <a:rPr lang="en-US" dirty="0"/>
              <a:t>Talking Animals or Objects</a:t>
            </a:r>
            <a:br>
              <a:rPr lang="en-US" dirty="0"/>
            </a:br>
            <a:r>
              <a:rPr lang="en-US" dirty="0"/>
              <a:t>Magical Powers</a:t>
            </a:r>
            <a:br>
              <a:rPr lang="en-US" dirty="0"/>
            </a:br>
            <a:r>
              <a:rPr lang="en-US" dirty="0"/>
              <a:t>Medieval or Mythical Elements</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819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Fiction Genre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Subgenres: dystopian literature, </a:t>
            </a:r>
            <a:r>
              <a:rPr lang="en-US" dirty="0"/>
              <a:t>post-apocalyptic </a:t>
            </a:r>
            <a:r>
              <a:rPr lang="en-US" dirty="0" smtClean="0"/>
              <a:t>literature</a:t>
            </a:r>
          </a:p>
          <a:p>
            <a:r>
              <a:rPr lang="en-US" dirty="0"/>
              <a:t>Dystopian literature shows </a:t>
            </a:r>
            <a:r>
              <a:rPr lang="en-US" dirty="0" smtClean="0"/>
              <a:t>a </a:t>
            </a:r>
            <a:r>
              <a:rPr lang="en-US" dirty="0"/>
              <a:t>nightmarish image about what might happen to the world in the near future. Usually the main themes of dystopian works are rebellion, oppression, revolutions, wars, overpopulation, and disasters. </a:t>
            </a:r>
          </a:p>
          <a:p>
            <a:r>
              <a:rPr lang="en-US" dirty="0"/>
              <a:t>Post-apocalyptic literature must ask three important questions:</a:t>
            </a:r>
          </a:p>
          <a:p>
            <a:pPr lvl="0"/>
            <a:r>
              <a:rPr lang="en-US" i="1" dirty="0"/>
              <a:t>What could have been done to prevent the apocalypse?</a:t>
            </a:r>
            <a:r>
              <a:rPr lang="en-US" dirty="0"/>
              <a:t> </a:t>
            </a:r>
            <a:endParaRPr lang="en-US" dirty="0" smtClean="0"/>
          </a:p>
          <a:p>
            <a:pPr lvl="0"/>
            <a:r>
              <a:rPr lang="en-US" i="1" dirty="0" smtClean="0"/>
              <a:t>What </a:t>
            </a:r>
            <a:r>
              <a:rPr lang="en-US" i="1" dirty="0"/>
              <a:t>steps will humans have to take in order to reorganize and to rebuild?</a:t>
            </a:r>
            <a:r>
              <a:rPr lang="en-US" dirty="0"/>
              <a:t> This question is not only the path to re-establishing civilization, but also the means to access common everyday necessities (i.e. food, potable water, electricity, etc.).</a:t>
            </a:r>
          </a:p>
          <a:p>
            <a:pPr lvl="0"/>
            <a:r>
              <a:rPr lang="en-US" i="1" dirty="0"/>
              <a:t>What does the entire experience </a:t>
            </a:r>
            <a:r>
              <a:rPr lang="en-US" i="1" dirty="0" smtClean="0"/>
              <a:t>teach </a:t>
            </a:r>
            <a:r>
              <a:rPr lang="en-US" i="1" dirty="0"/>
              <a:t>about humanity?</a:t>
            </a:r>
            <a:r>
              <a:rPr lang="en-US" dirty="0"/>
              <a:t> How do we react in moments of extreme distress, and in those moments, what human values are most important to us?</a:t>
            </a:r>
          </a:p>
        </p:txBody>
      </p:sp>
    </p:spTree>
    <p:extLst>
      <p:ext uri="{BB962C8B-B14F-4D97-AF65-F5344CB8AC3E}">
        <p14:creationId xmlns:p14="http://schemas.microsoft.com/office/powerpoint/2010/main" val="26238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5012" y="1295400"/>
            <a:ext cx="6092825" cy="1200329"/>
          </a:xfrm>
          <a:prstGeom prst="rect">
            <a:avLst/>
          </a:prstGeom>
        </p:spPr>
        <p:txBody>
          <a:bodyPr>
            <a:spAutoFit/>
          </a:bodyPr>
          <a:lstStyle/>
          <a:p>
            <a:pPr lvl="0">
              <a:lnSpc>
                <a:spcPct val="90000"/>
              </a:lnSpc>
              <a:spcBef>
                <a:spcPts val="1600"/>
              </a:spcBef>
              <a:buClr>
                <a:srgbClr val="6A3A20"/>
              </a:buClr>
            </a:pPr>
            <a:r>
              <a:rPr lang="en-US" sz="4000" dirty="0">
                <a:solidFill>
                  <a:srgbClr val="6A3A20"/>
                </a:solidFill>
              </a:rPr>
              <a:t>Complete a book mark for each of the novels you read</a:t>
            </a:r>
          </a:p>
        </p:txBody>
      </p:sp>
      <p:sp>
        <p:nvSpPr>
          <p:cNvPr id="4" name="Rectangle 3"/>
          <p:cNvSpPr/>
          <p:nvPr/>
        </p:nvSpPr>
        <p:spPr>
          <a:xfrm>
            <a:off x="3048000" y="2828836"/>
            <a:ext cx="6092825" cy="3549690"/>
          </a:xfrm>
          <a:prstGeom prst="rect">
            <a:avLst/>
          </a:prstGeom>
        </p:spPr>
        <p:txBody>
          <a:bodyPr>
            <a:spAutoFit/>
          </a:bodyPr>
          <a:lstStyle/>
          <a:p>
            <a:pPr lvl="0">
              <a:lnSpc>
                <a:spcPct val="90000"/>
              </a:lnSpc>
              <a:spcBef>
                <a:spcPts val="1600"/>
              </a:spcBef>
              <a:buClr>
                <a:srgbClr val="6A3A20"/>
              </a:buClr>
            </a:pPr>
            <a:r>
              <a:rPr lang="en-US" sz="3600" dirty="0">
                <a:solidFill>
                  <a:srgbClr val="6A3A20"/>
                </a:solidFill>
              </a:rPr>
              <a:t>Be sure to use the correct </a:t>
            </a:r>
            <a:r>
              <a:rPr lang="en-US" sz="3600" dirty="0" smtClean="0">
                <a:solidFill>
                  <a:srgbClr val="6A3A20"/>
                </a:solidFill>
              </a:rPr>
              <a:t>genre</a:t>
            </a:r>
            <a:endParaRPr lang="en-US" sz="3600" dirty="0">
              <a:solidFill>
                <a:srgbClr val="6A3A20"/>
              </a:solidFill>
            </a:endParaRPr>
          </a:p>
          <a:p>
            <a:pPr lvl="0">
              <a:lnSpc>
                <a:spcPct val="90000"/>
              </a:lnSpc>
              <a:spcBef>
                <a:spcPts val="1600"/>
              </a:spcBef>
              <a:buClr>
                <a:srgbClr val="6A3A20"/>
              </a:buClr>
            </a:pPr>
            <a:r>
              <a:rPr lang="en-US" sz="3600" dirty="0">
                <a:solidFill>
                  <a:srgbClr val="6A3A20"/>
                </a:solidFill>
              </a:rPr>
              <a:t>Bring the bookmark to class to be submitted on the first day of school</a:t>
            </a:r>
          </a:p>
          <a:p>
            <a:pPr lvl="0">
              <a:lnSpc>
                <a:spcPct val="90000"/>
              </a:lnSpc>
              <a:spcBef>
                <a:spcPts val="1600"/>
              </a:spcBef>
              <a:buClr>
                <a:srgbClr val="6A3A20"/>
              </a:buClr>
            </a:pPr>
            <a:endParaRPr lang="en-US" sz="4000" dirty="0">
              <a:solidFill>
                <a:srgbClr val="6A3A20"/>
              </a:solidFill>
            </a:endParaRPr>
          </a:p>
        </p:txBody>
      </p:sp>
    </p:spTree>
    <p:extLst>
      <p:ext uri="{BB962C8B-B14F-4D97-AF65-F5344CB8AC3E}">
        <p14:creationId xmlns:p14="http://schemas.microsoft.com/office/powerpoint/2010/main" val="279356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purl.org/dc/dcmitype/"/>
    <ds:schemaRef ds:uri="http://purl.org/dc/elements/1.1/"/>
    <ds:schemaRef ds:uri="http://schemas.microsoft.com/office/infopath/2007/PartnerControls"/>
    <ds:schemaRef ds:uri="4873beb7-5857-4685-be1f-d57550cc96cc"/>
    <ds:schemaRef ds:uri="http://www.w3.org/XML/1998/namespac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67</TotalTime>
  <Words>289</Words>
  <Application>Microsoft Office PowerPoint</Application>
  <PresentationFormat>Custom</PresentationFormat>
  <Paragraphs>34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Constantia</vt:lpstr>
      <vt:lpstr>Books Classic 16x9</vt:lpstr>
      <vt:lpstr>Summer Reading</vt:lpstr>
      <vt:lpstr>Directions:</vt:lpstr>
      <vt:lpstr>PowerPoint Presentation</vt:lpstr>
      <vt:lpstr>Genre</vt:lpstr>
      <vt:lpstr>PowerPoint Presentation</vt:lpstr>
      <vt:lpstr>PowerPoint Presentation</vt:lpstr>
      <vt:lpstr>Fantasy The Golden Compass &amp; The Lion, the Witch, and the Wardrobe  Talking Animals or Objects Magical Powers Medieval or Mythical Elements   </vt:lpstr>
      <vt:lpstr>Science Fiction Genre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Reading</dc:title>
  <dc:creator>Cozzie, Mary</dc:creator>
  <cp:lastModifiedBy>Rademacher, Kristen</cp:lastModifiedBy>
  <cp:revision>9</cp:revision>
  <dcterms:created xsi:type="dcterms:W3CDTF">2018-06-01T17:04:13Z</dcterms:created>
  <dcterms:modified xsi:type="dcterms:W3CDTF">2018-06-04T13:22:45Z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